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pPr/>
              <a:t>3.10.2014.</a:t>
            </a:fld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7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8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4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97" name="Rezervirano mjesto slike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0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6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7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8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9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0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11" name="Rezervirano mjesto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25" name="Rezervirano mjesto slike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teksta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21" name="Prostoručn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sp>
          <p:nvSpPr>
            <p:cNvPr id="12" name="Prostoručn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t>3.10.2014.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pPr/>
              <a:t>3.10.2014.</a:t>
            </a:fld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36" name="Rezervirano mjesto slike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7" name="Rezervirano mjesto slike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0" name="Rezervirano mjesto teksta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hr-HR" smtClean="0"/>
              <a:pPr/>
              <a:t>3.10.2014.</a:t>
            </a:fld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35" name="Grup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1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65" name="Grup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Prostoručn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78" name="Rezervirano mjesto slike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79" name="Rezervirano mjesto slike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0" name="Rezervirano mjesto slike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2" name="Rezervirano mjesto teksta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3" name="Rezervirano mjesto teksta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hr-HR" smtClean="0"/>
              <a:pPr/>
              <a:t>3.10.2014.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55901" y="876300"/>
            <a:ext cx="8367712" cy="1651000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hr-HR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Latinski infinitivi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hr-HR" sz="2400" b="0" i="0" dirty="0" smtClean="0"/>
              <a:t>Podnaslov</a:t>
            </a:r>
            <a:endParaRPr lang="hr-HR" dirty="0"/>
          </a:p>
        </p:txBody>
      </p:sp>
      <p:pic>
        <p:nvPicPr>
          <p:cNvPr id="1026" name="Picture 2" descr="http://widgets.bestmoodle.net/images/lolcat/semperfide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0" y="2527300"/>
            <a:ext cx="433229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70738" y="228599"/>
            <a:ext cx="7852877" cy="1600201"/>
          </a:xfrm>
        </p:spPr>
        <p:txBody>
          <a:bodyPr/>
          <a:lstStyle/>
          <a:p>
            <a:r>
              <a:rPr lang="hr-HR" dirty="0" smtClean="0"/>
              <a:t>6 infinitiva je u latinskom jeziku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868615" y="2286000"/>
            <a:ext cx="7526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Infinitiv prezenta aktivnog i pasivnog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Infinitiv perfekta aktivnog i pasivnog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Infinitiv futura aktivnog i pasivnog</a:t>
            </a:r>
            <a:endParaRPr lang="hr-HR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GLAGOLI ZA TVORBU INFINITIVA</a:t>
            </a:r>
            <a:endParaRPr lang="hr-HR" sz="44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AMO 1 (AMARE) -AVI, -ATUM</a:t>
            </a:r>
          </a:p>
          <a:p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HABEO 2 (HABERE) HABUI, HABITUM</a:t>
            </a:r>
          </a:p>
          <a:p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DICO 3 (DICERE) DIXI, DICTUM</a:t>
            </a:r>
          </a:p>
          <a:p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FACIO 3 (FACERE) FECI, FACTUM</a:t>
            </a:r>
          </a:p>
          <a:p>
            <a:r>
              <a:rPr lang="hr-HR" sz="32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AUDIO 4 (AUDIRE) AUDIVI, AUDITUM</a:t>
            </a:r>
            <a:endParaRPr lang="hr-HR" sz="32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712" y="-177800"/>
            <a:ext cx="10058402" cy="1219200"/>
          </a:xfrm>
        </p:spPr>
        <p:txBody>
          <a:bodyPr/>
          <a:lstStyle/>
          <a:p>
            <a:r>
              <a:rPr lang="hr-HR" b="1" dirty="0" smtClean="0"/>
              <a:t>INFINITIVI PREZENTA</a:t>
            </a:r>
            <a:endParaRPr lang="hr-HR" b="1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996696" y="1041400"/>
            <a:ext cx="4956048" cy="1463675"/>
          </a:xfrm>
        </p:spPr>
        <p:txBody>
          <a:bodyPr/>
          <a:lstStyle/>
          <a:p>
            <a:r>
              <a:rPr lang="hr-HR" sz="3600" dirty="0">
                <a:solidFill>
                  <a:schemeClr val="bg2">
                    <a:lumMod val="10000"/>
                  </a:schemeClr>
                </a:solidFill>
              </a:rPr>
              <a:t>AKTIVNOG</a:t>
            </a:r>
          </a:p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am-āre - voljeti</a:t>
            </a: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hab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-ēre</a:t>
            </a: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dic-ĕre</a:t>
            </a:r>
            <a:endParaRPr lang="hr-HR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fac-</a:t>
            </a:r>
            <a:r>
              <a:rPr lang="hr-HR" sz="3600" b="1" dirty="0" err="1">
                <a:solidFill>
                  <a:schemeClr val="bg2">
                    <a:lumMod val="10000"/>
                  </a:schemeClr>
                </a:solidFill>
              </a:rPr>
              <a:t>ĕ</a:t>
            </a: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re</a:t>
            </a:r>
            <a:endParaRPr lang="hr-HR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aud-īre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324600" y="1041400"/>
            <a:ext cx="4773614" cy="1463675"/>
          </a:xfrm>
        </p:spPr>
        <p:txBody>
          <a:bodyPr>
            <a:normAutofit fontScale="92500" lnSpcReduction="20000"/>
          </a:bodyPr>
          <a:lstStyle/>
          <a:p>
            <a:endParaRPr lang="hr-HR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3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sz="3900" dirty="0" smtClean="0">
                <a:solidFill>
                  <a:schemeClr val="bg2">
                    <a:lumMod val="10000"/>
                  </a:schemeClr>
                </a:solidFill>
              </a:rPr>
              <a:t>PASIVNOG</a:t>
            </a:r>
            <a:endParaRPr lang="hr-HR" sz="39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36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am-āri – biti voljen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hab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-ēri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dic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-i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fac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-i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aud-īri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build="p"/>
      <p:bldP spid="6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4200" y="177800"/>
            <a:ext cx="7173914" cy="863600"/>
          </a:xfrm>
        </p:spPr>
        <p:txBody>
          <a:bodyPr/>
          <a:lstStyle/>
          <a:p>
            <a:r>
              <a:rPr lang="hr-HR" b="1" dirty="0" smtClean="0"/>
              <a:t>INFINITIVI PERFEKTA</a:t>
            </a:r>
            <a:endParaRPr lang="hr-HR" b="1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30200" y="1041400"/>
            <a:ext cx="5194300" cy="1958975"/>
          </a:xfrm>
        </p:spPr>
        <p:txBody>
          <a:bodyPr>
            <a:noAutofit/>
          </a:bodyPr>
          <a:lstStyle/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AKTIVNOG </a:t>
            </a:r>
          </a:p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tvorba: 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perfekta osnova +</a:t>
            </a:r>
            <a:r>
              <a:rPr lang="hr-HR" sz="2800" dirty="0">
                <a:solidFill>
                  <a:srgbClr val="C00000"/>
                </a:solidFill>
              </a:rPr>
              <a:t> </a:t>
            </a:r>
            <a:r>
              <a:rPr lang="hr-HR" sz="2800" dirty="0" smtClean="0">
                <a:solidFill>
                  <a:srgbClr val="C00000"/>
                </a:solidFill>
              </a:rPr>
              <a:t>-ISSE</a:t>
            </a:r>
            <a:endParaRPr lang="hr-HR" sz="2800" dirty="0">
              <a:solidFill>
                <a:srgbClr val="C00000"/>
              </a:solidFill>
            </a:endParaRPr>
          </a:p>
          <a:p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206248" y="3101975"/>
            <a:ext cx="4956048" cy="3756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amav-isse</a:t>
            </a:r>
            <a:endParaRPr lang="hr-HR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habu-</a:t>
            </a:r>
            <a:r>
              <a:rPr lang="hr-HR" sz="3600" b="1" dirty="0" err="1">
                <a:solidFill>
                  <a:schemeClr val="bg2">
                    <a:lumMod val="10000"/>
                  </a:schemeClr>
                </a:solidFill>
              </a:rPr>
              <a:t>isse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dix-</a:t>
            </a:r>
            <a:r>
              <a:rPr lang="hr-HR" sz="3600" b="1" dirty="0" err="1">
                <a:solidFill>
                  <a:schemeClr val="bg2">
                    <a:lumMod val="10000"/>
                  </a:schemeClr>
                </a:solidFill>
              </a:rPr>
              <a:t>isse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fec-</a:t>
            </a:r>
            <a:r>
              <a:rPr lang="hr-HR" sz="3600" b="1" dirty="0" err="1">
                <a:solidFill>
                  <a:schemeClr val="bg2">
                    <a:lumMod val="10000"/>
                  </a:schemeClr>
                </a:solidFill>
              </a:rPr>
              <a:t>isse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audiv-</a:t>
            </a:r>
            <a:r>
              <a:rPr lang="hr-HR" sz="3600" b="1" dirty="0" err="1">
                <a:solidFill>
                  <a:schemeClr val="bg2">
                    <a:lumMod val="10000"/>
                  </a:schemeClr>
                </a:solidFill>
              </a:rPr>
              <a:t>isse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142166" y="1041400"/>
            <a:ext cx="4956048" cy="1958975"/>
          </a:xfrm>
        </p:spPr>
        <p:txBody>
          <a:bodyPr>
            <a:noAutofit/>
          </a:bodyPr>
          <a:lstStyle/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PASIVNOG</a:t>
            </a:r>
          </a:p>
          <a:p>
            <a:r>
              <a:rPr lang="hr-HR" sz="2800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vorba: 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particip perfekta +</a:t>
            </a:r>
            <a:r>
              <a:rPr lang="hr-HR" sz="2800" dirty="0" err="1" smtClean="0">
                <a:solidFill>
                  <a:srgbClr val="C00000"/>
                </a:solidFill>
              </a:rPr>
              <a:t>esse</a:t>
            </a:r>
            <a:endParaRPr lang="hr-HR" sz="2800" dirty="0">
              <a:solidFill>
                <a:srgbClr val="C00000"/>
              </a:solidFill>
            </a:endParaRPr>
          </a:p>
          <a:p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4"/>
          </p:nvPr>
        </p:nvSpPr>
        <p:spPr>
          <a:xfrm>
            <a:off x="6142166" y="3101975"/>
            <a:ext cx="4956048" cy="3756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amatus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habitus,-a,-um </a:t>
            </a: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dictus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factus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auditus</a:t>
            </a:r>
            <a:r>
              <a:rPr lang="hr-HR" sz="3600" b="1" dirty="0" smtClean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600" b="1" dirty="0" err="1" smtClean="0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build="p"/>
      <p:bldP spid="6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4200" y="177800"/>
            <a:ext cx="7173914" cy="863600"/>
          </a:xfrm>
        </p:spPr>
        <p:txBody>
          <a:bodyPr/>
          <a:lstStyle/>
          <a:p>
            <a:r>
              <a:rPr lang="hr-HR" b="1" dirty="0" smtClean="0"/>
              <a:t>INFINITIVI FUTURA</a:t>
            </a:r>
            <a:endParaRPr lang="hr-HR" b="1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206248" y="1041401"/>
            <a:ext cx="5292852" cy="2336799"/>
          </a:xfrm>
        </p:spPr>
        <p:txBody>
          <a:bodyPr>
            <a:noAutofit/>
          </a:bodyPr>
          <a:lstStyle/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AKTIVNOG </a:t>
            </a:r>
          </a:p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tvorba:</a:t>
            </a:r>
          </a:p>
          <a:p>
            <a:r>
              <a:rPr lang="hr-HR" sz="2800" dirty="0">
                <a:solidFill>
                  <a:srgbClr val="C00000"/>
                </a:solidFill>
              </a:rPr>
              <a:t>particip </a:t>
            </a:r>
            <a:r>
              <a:rPr lang="hr-HR" sz="2800" dirty="0" smtClean="0">
                <a:solidFill>
                  <a:srgbClr val="C00000"/>
                </a:solidFill>
              </a:rPr>
              <a:t>futura </a:t>
            </a:r>
            <a:r>
              <a:rPr lang="hr-HR" sz="2800" dirty="0">
                <a:solidFill>
                  <a:srgbClr val="C00000"/>
                </a:solidFill>
              </a:rPr>
              <a:t>+</a:t>
            </a:r>
            <a:r>
              <a:rPr lang="hr-HR" sz="2800" dirty="0" err="1">
                <a:solidFill>
                  <a:srgbClr val="C00000"/>
                </a:solidFill>
              </a:rPr>
              <a:t>esse</a:t>
            </a:r>
            <a:endParaRPr lang="hr-HR" sz="2800" dirty="0">
              <a:solidFill>
                <a:srgbClr val="C00000"/>
              </a:solidFill>
            </a:endParaRPr>
          </a:p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206248" y="3101975"/>
            <a:ext cx="4956048" cy="3756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amaturus</a:t>
            </a:r>
            <a:r>
              <a:rPr lang="hr-HR" sz="3200" b="1" dirty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habiturus</a:t>
            </a:r>
            <a:r>
              <a:rPr lang="hr-HR" sz="3200" b="1" dirty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dicturus</a:t>
            </a:r>
            <a:r>
              <a:rPr lang="hr-HR" sz="3200" b="1" dirty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facturus</a:t>
            </a:r>
            <a:r>
              <a:rPr lang="hr-HR" sz="3200" b="1" dirty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auditurus</a:t>
            </a:r>
            <a:r>
              <a:rPr lang="hr-HR" sz="3200" b="1" dirty="0">
                <a:solidFill>
                  <a:schemeClr val="bg2">
                    <a:lumMod val="10000"/>
                  </a:schemeClr>
                </a:solidFill>
              </a:rPr>
              <a:t>,-a,-um </a:t>
            </a: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endParaRPr lang="hr-HR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142166" y="1041400"/>
            <a:ext cx="4956048" cy="1958975"/>
          </a:xfrm>
        </p:spPr>
        <p:txBody>
          <a:bodyPr>
            <a:noAutofit/>
          </a:bodyPr>
          <a:lstStyle/>
          <a:p>
            <a:endParaRPr lang="hr-H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PASIVNOG</a:t>
            </a:r>
          </a:p>
          <a:p>
            <a:r>
              <a:rPr lang="hr-HR" sz="2800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vorba: </a:t>
            </a:r>
          </a:p>
          <a:p>
            <a:r>
              <a:rPr lang="hr-HR" sz="2800" dirty="0" smtClean="0">
                <a:solidFill>
                  <a:srgbClr val="C00000"/>
                </a:solidFill>
              </a:rPr>
              <a:t>supin +</a:t>
            </a:r>
            <a:r>
              <a:rPr lang="hr-HR" sz="2800" dirty="0" err="1" smtClean="0">
                <a:solidFill>
                  <a:srgbClr val="C00000"/>
                </a:solidFill>
              </a:rPr>
              <a:t>iri</a:t>
            </a:r>
            <a:endParaRPr lang="hr-HR" sz="2800" dirty="0">
              <a:solidFill>
                <a:srgbClr val="C00000"/>
              </a:solidFill>
            </a:endParaRPr>
          </a:p>
          <a:p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4"/>
          </p:nvPr>
        </p:nvSpPr>
        <p:spPr>
          <a:xfrm>
            <a:off x="6142166" y="3101975"/>
            <a:ext cx="4956048" cy="3756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amatum</a:t>
            </a:r>
            <a:r>
              <a:rPr lang="hr-HR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iri</a:t>
            </a:r>
            <a:endParaRPr lang="hr-HR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abitum</a:t>
            </a:r>
            <a:r>
              <a:rPr lang="hr-HR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iri</a:t>
            </a:r>
            <a:endParaRPr lang="hr-HR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dictum</a:t>
            </a:r>
            <a:r>
              <a:rPr lang="hr-HR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iri</a:t>
            </a:r>
            <a:endParaRPr lang="hr-H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factum</a:t>
            </a:r>
            <a:r>
              <a:rPr lang="hr-HR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iri</a:t>
            </a:r>
            <a:endParaRPr lang="hr-HR" sz="3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hr-HR" sz="3200" b="1" dirty="0" err="1" smtClean="0">
                <a:solidFill>
                  <a:schemeClr val="bg2">
                    <a:lumMod val="10000"/>
                  </a:schemeClr>
                </a:solidFill>
              </a:rPr>
              <a:t>auditum</a:t>
            </a:r>
            <a:r>
              <a:rPr lang="hr-HR" sz="3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3200" b="1" dirty="0" err="1">
                <a:solidFill>
                  <a:schemeClr val="bg2">
                    <a:lumMod val="10000"/>
                  </a:schemeClr>
                </a:solidFill>
              </a:rPr>
              <a:t>iri</a:t>
            </a:r>
            <a:endParaRPr lang="hr-HR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3" grpId="0" build="p"/>
      <p:bldP spid="6" grpId="0" build="p"/>
      <p:bldP spid="4" grpId="0" build="p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Šarena prezentacija s temom prirode, ilustracija krajobraza (široki zaslon)</Template>
  <TotalTime>0</TotalTime>
  <Words>197</Words>
  <Application>Microsoft Office PowerPoint</Application>
  <PresentationFormat>Široki zaslon</PresentationFormat>
  <Paragraphs>81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Latinski infinitivi</vt:lpstr>
      <vt:lpstr>6 infinitiva je u latinskom jeziku</vt:lpstr>
      <vt:lpstr>GLAGOLI ZA TVORBU INFINITIVA</vt:lpstr>
      <vt:lpstr>INFINITIVI PREZENTA</vt:lpstr>
      <vt:lpstr>INFINITIVI PERFEKTA</vt:lpstr>
      <vt:lpstr>INFINITIVI FUTURA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2014-10-03T09:09:08Z</dcterms:created>
  <dcterms:modified xsi:type="dcterms:W3CDTF">2014-10-03T09:40:09Z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